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66" r:id="rId11"/>
    <p:sldId id="269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c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xão rect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Marcador de Posição d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19" name="Marcador de Posição do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Marcador de Posição do Número do Diapositivo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5" name="Marcador de Posição de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c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xão rect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c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xão rect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Marcador de Posição do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0" name="Marcador de Posição do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A3E61B-3AB3-490F-90D4-269C8A444AE7}" type="datetimeFigureOut">
              <a:rPr lang="en-US" smtClean="0"/>
              <a:pPr/>
              <a:t>9/11/2011</a:t>
            </a:fld>
            <a:endParaRPr lang="en-US"/>
          </a:p>
        </p:txBody>
      </p:sp>
      <p:sp>
        <p:nvSpPr>
          <p:cNvPr id="22" name="Marcador de Posição do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000" dirty="0" smtClean="0"/>
              <a:t>NOVO EQUILÍBRIO GLOBAL APÓS A 1ªG.G.</a:t>
            </a:r>
            <a:endParaRPr lang="pt-PT" sz="2000" dirty="0"/>
          </a:p>
        </p:txBody>
      </p:sp>
      <p:pic>
        <p:nvPicPr>
          <p:cNvPr id="1026" name="Picture 2" descr="C:\Documents and Settings\Odilia Maria\Os meus documentos\T_%20de%20Versalhes%20-%20BRESCOL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6150" y="2080419"/>
            <a:ext cx="4711700" cy="332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sz="1800" dirty="0" smtClean="0"/>
              <a:t>QUEDA DOS IMPÉRIOS AUTOCRÁTICOS </a:t>
            </a:r>
          </a:p>
          <a:p>
            <a:pPr algn="ctr">
              <a:buNone/>
            </a:pPr>
            <a:r>
              <a:rPr lang="pt-PT" sz="1800" dirty="0" smtClean="0"/>
              <a:t> </a:t>
            </a:r>
            <a:r>
              <a:rPr lang="pt-PT" sz="1400" dirty="0" smtClean="0"/>
              <a:t>(ALEMÃO, AUSTRO-HÚNGARO E TURCO; O RUSSO CAÍRA EM 1919)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TRIUNFO DAS DEMOCRACIAS PARLAMENTARES</a:t>
            </a:r>
          </a:p>
          <a:p>
            <a:pPr>
              <a:buNone/>
            </a:pPr>
            <a:endParaRPr lang="pt-PT" sz="1800" dirty="0" smtClean="0"/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SURGEM NOVOS ESTADOS-NAÇÃO/REGIMES REPUBLICANOS</a:t>
            </a:r>
          </a:p>
          <a:p>
            <a:pPr>
              <a:buNone/>
            </a:pPr>
            <a:endParaRPr lang="pt-PT" sz="1800" dirty="0" smtClean="0"/>
          </a:p>
          <a:p>
            <a:endParaRPr lang="pt-PT" sz="1800" dirty="0" smtClean="0"/>
          </a:p>
          <a:p>
            <a:r>
              <a:rPr lang="pt-PT" sz="1800" dirty="0" smtClean="0"/>
              <a:t>OS VENCEDORES ALARGAM AS SUAS FRONTEIRAS</a:t>
            </a:r>
          </a:p>
          <a:p>
            <a:pPr>
              <a:buNone/>
            </a:pPr>
            <a:endParaRPr lang="pt-PT" sz="1800" dirty="0" smtClean="0"/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SURGEM OS MANDATOS (SÍRIA, LÍBIA, MESOPOTÂMIA , PALESTINA…)</a:t>
            </a:r>
          </a:p>
          <a:p>
            <a:endParaRPr lang="pt-PT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PT" sz="2000" dirty="0" smtClean="0"/>
              <a:t>TIPO A – </a:t>
            </a:r>
            <a:r>
              <a:rPr lang="pt-PT" sz="1600" dirty="0" smtClean="0"/>
              <a:t>APLICADOS A PARTES DO IMPÉRIO OTOMANO</a:t>
            </a:r>
          </a:p>
          <a:p>
            <a:pPr algn="just"/>
            <a:r>
              <a:rPr lang="pt-PT" sz="2000" dirty="0" smtClean="0"/>
              <a:t>TIPO B – </a:t>
            </a:r>
            <a:r>
              <a:rPr lang="pt-PT" sz="1600" dirty="0" smtClean="0"/>
              <a:t>APLICADOS A ANTIGAS COLÓNIAS ALEMÃES</a:t>
            </a:r>
          </a:p>
          <a:p>
            <a:pPr algn="just"/>
            <a:r>
              <a:rPr lang="pt-PT" sz="2000" dirty="0" smtClean="0"/>
              <a:t>TIPO C – </a:t>
            </a:r>
            <a:r>
              <a:rPr lang="pt-PT" sz="1600" dirty="0" smtClean="0"/>
              <a:t>SW AFRICANO E PACÍFICO SUL</a:t>
            </a:r>
          </a:p>
          <a:p>
            <a:pPr algn="just"/>
            <a:endParaRPr lang="pt-PT" sz="2000" dirty="0" smtClean="0"/>
          </a:p>
          <a:p>
            <a:pPr algn="just"/>
            <a:r>
              <a:rPr lang="pt-PT" sz="2000" dirty="0" smtClean="0"/>
              <a:t>PODERES MANDATÁRIOS – </a:t>
            </a:r>
            <a:r>
              <a:rPr lang="pt-PT" sz="1600" dirty="0" smtClean="0"/>
              <a:t>GOVERNOS ATÉ OS PAÍSES SEREM CAPAZES DE SE AUTO-GOVERNAREM – </a:t>
            </a:r>
            <a:r>
              <a:rPr lang="pt-PT" sz="1600" b="1" dirty="0" smtClean="0"/>
              <a:t>6 POTÊNCIAS ADMINISTRANTES:</a:t>
            </a:r>
          </a:p>
          <a:p>
            <a:pPr algn="just">
              <a:buNone/>
            </a:pPr>
            <a:endParaRPr lang="pt-PT" sz="1600" dirty="0" smtClean="0"/>
          </a:p>
          <a:p>
            <a:pPr algn="just">
              <a:buNone/>
            </a:pPr>
            <a:endParaRPr lang="pt-PT" sz="1600" dirty="0" smtClean="0"/>
          </a:p>
          <a:p>
            <a:pPr algn="just">
              <a:buNone/>
            </a:pPr>
            <a:endParaRPr lang="pt-PT" sz="1600" dirty="0" smtClean="0"/>
          </a:p>
          <a:p>
            <a:pPr algn="ctr">
              <a:buNone/>
            </a:pPr>
            <a:r>
              <a:rPr lang="pt-PT" sz="1600" dirty="0" smtClean="0"/>
              <a:t>   REINO UNIDO</a:t>
            </a:r>
          </a:p>
          <a:p>
            <a:pPr algn="ctr">
              <a:buNone/>
            </a:pPr>
            <a:r>
              <a:rPr lang="pt-PT" sz="1600" dirty="0" smtClean="0"/>
              <a:t>FRANÇA</a:t>
            </a:r>
          </a:p>
          <a:p>
            <a:pPr algn="ctr">
              <a:buNone/>
            </a:pPr>
            <a:r>
              <a:rPr lang="pt-PT" sz="1600" dirty="0" smtClean="0"/>
              <a:t>BÉLGICA</a:t>
            </a:r>
          </a:p>
          <a:p>
            <a:pPr algn="ctr">
              <a:buNone/>
            </a:pPr>
            <a:r>
              <a:rPr lang="pt-PT" sz="1600" dirty="0" smtClean="0"/>
              <a:t>NOVA ZELÂNDIA</a:t>
            </a:r>
          </a:p>
          <a:p>
            <a:pPr algn="ctr">
              <a:buNone/>
            </a:pPr>
            <a:r>
              <a:rPr lang="pt-PT" sz="1600" dirty="0" smtClean="0"/>
              <a:t>AUSTRÁLIA</a:t>
            </a:r>
          </a:p>
          <a:p>
            <a:pPr algn="ctr">
              <a:buNone/>
            </a:pPr>
            <a:r>
              <a:rPr lang="pt-PT" sz="1600" dirty="0" smtClean="0"/>
              <a:t>JAPÃO</a:t>
            </a:r>
            <a:endParaRPr lang="pt-PT" sz="1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000" dirty="0" smtClean="0"/>
              <a:t>MANDATOS – ARTIGO 22 DO PACTO</a:t>
            </a:r>
            <a:endParaRPr lang="pt-PT" sz="2000" dirty="0"/>
          </a:p>
        </p:txBody>
      </p:sp>
      <p:sp>
        <p:nvSpPr>
          <p:cNvPr id="4" name="Seta curvada à esquerda 3"/>
          <p:cNvSpPr/>
          <p:nvPr/>
        </p:nvSpPr>
        <p:spPr>
          <a:xfrm>
            <a:off x="4419600" y="3352800"/>
            <a:ext cx="731520" cy="685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PERDERA 1/10 DA SUA POPULAÇÃO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PERDE 1/7 DO SEU TERRITÓRIO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FICA DIVIDIDA PELA ABERTURA DO CORREDOR DE DANTZIG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PERDE TODAS AS COLÓNIAS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PERDE MINAS IMPORTANTES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PERDE A FROTA DE GUERRA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PERDE PARTE DA FROTA MERCANTE</a:t>
            </a:r>
          </a:p>
          <a:p>
            <a:pPr>
              <a:buNone/>
            </a:pPr>
            <a:endParaRPr lang="pt-PT" sz="18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1800" dirty="0" smtClean="0"/>
              <a:t>A GRANDE PERDEDORA – A ALEMANHA</a:t>
            </a: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PT" sz="2000" dirty="0" smtClean="0"/>
              <a:t>O SEU EXÉRCITO FICA REDUZIDO A 100.000 HOMENS</a:t>
            </a:r>
          </a:p>
          <a:p>
            <a:pPr algn="just">
              <a:buNone/>
            </a:pPr>
            <a:endParaRPr lang="pt-PT" sz="2000" dirty="0" smtClean="0"/>
          </a:p>
          <a:p>
            <a:pPr algn="just"/>
            <a:r>
              <a:rPr lang="pt-PT" sz="2000" dirty="0" smtClean="0"/>
              <a:t> O SERVIÇO MILITAR DEIXOU DE SER OBRIGATÓRIO</a:t>
            </a:r>
          </a:p>
          <a:p>
            <a:pPr algn="just">
              <a:buNone/>
            </a:pPr>
            <a:endParaRPr lang="pt-PT" sz="2000" dirty="0" smtClean="0"/>
          </a:p>
          <a:p>
            <a:pPr algn="just"/>
            <a:r>
              <a:rPr lang="pt-PT" sz="2000" dirty="0" smtClean="0"/>
              <a:t>DESMILITARIZAÇÃO TOTAL</a:t>
            </a:r>
          </a:p>
          <a:p>
            <a:pPr algn="just">
              <a:buNone/>
            </a:pPr>
            <a:endParaRPr lang="pt-PT" sz="2000" dirty="0" smtClean="0"/>
          </a:p>
          <a:p>
            <a:pPr algn="just"/>
            <a:r>
              <a:rPr lang="pt-PT" sz="2000" dirty="0" smtClean="0"/>
              <a:t>REPARAÇÕES DE GUERRA E INDEMNIZAÇÕES</a:t>
            </a:r>
          </a:p>
          <a:p>
            <a:pPr algn="ctr">
              <a:buNone/>
            </a:pPr>
            <a:endParaRPr lang="pt-PT" sz="2000" dirty="0" smtClean="0"/>
          </a:p>
          <a:p>
            <a:pPr algn="ctr">
              <a:buNone/>
            </a:pPr>
            <a:endParaRPr lang="pt-PT" sz="2000" dirty="0" smtClean="0"/>
          </a:p>
          <a:p>
            <a:pPr algn="just">
              <a:buNone/>
            </a:pPr>
            <a:r>
              <a:rPr lang="pt-PT" sz="2000" dirty="0" smtClean="0"/>
              <a:t>                             </a:t>
            </a:r>
          </a:p>
          <a:p>
            <a:pPr algn="just">
              <a:buNone/>
            </a:pPr>
            <a:r>
              <a:rPr lang="pt-PT" sz="2000" dirty="0" smtClean="0"/>
              <a:t>                                            </a:t>
            </a:r>
          </a:p>
          <a:p>
            <a:pPr algn="just">
              <a:buNone/>
            </a:pPr>
            <a:r>
              <a:rPr lang="pt-PT" sz="2000" dirty="0" smtClean="0"/>
              <a:t>                                  HUMILHAÇÃO TOTAL</a:t>
            </a:r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endParaRPr lang="pt-PT" sz="2000" dirty="0" smtClean="0"/>
          </a:p>
          <a:p>
            <a:pPr algn="just">
              <a:buNone/>
            </a:pPr>
            <a:r>
              <a:rPr lang="pt-PT" sz="2000" dirty="0" smtClean="0"/>
              <a:t>                                       </a:t>
            </a:r>
          </a:p>
          <a:p>
            <a:pPr algn="just">
              <a:buNone/>
            </a:pPr>
            <a:r>
              <a:rPr lang="pt-PT" sz="2000" dirty="0" smtClean="0"/>
              <a:t>                                   HITLER  - O </a:t>
            </a:r>
            <a:r>
              <a:rPr lang="pt-PT" sz="2000" i="1" smtClean="0"/>
              <a:t>DIKTAT  </a:t>
            </a:r>
            <a:r>
              <a:rPr lang="pt-PT" sz="2000" i="1" smtClean="0"/>
              <a:t>           </a:t>
            </a:r>
            <a:r>
              <a:rPr lang="pt-PT" sz="2000" dirty="0" smtClean="0"/>
              <a:t>SEGUNDA GUERRA MUNDIAL</a:t>
            </a:r>
          </a:p>
          <a:p>
            <a:endParaRPr lang="pt-PT" sz="20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eta para baixo 3"/>
          <p:cNvSpPr/>
          <p:nvPr/>
        </p:nvSpPr>
        <p:spPr>
          <a:xfrm>
            <a:off x="3733800" y="3505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Seta para baixo 4"/>
          <p:cNvSpPr/>
          <p:nvPr/>
        </p:nvSpPr>
        <p:spPr>
          <a:xfrm>
            <a:off x="3810000" y="47244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a direita 5"/>
          <p:cNvSpPr/>
          <p:nvPr/>
        </p:nvSpPr>
        <p:spPr>
          <a:xfrm>
            <a:off x="5105400" y="5334000"/>
            <a:ext cx="5334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800" dirty="0" smtClean="0"/>
              <a:t>O ARMISTÍCIO PÕE FIM A 4 ANOS DE GUERRA – 11 DE NOV. DE 1918</a:t>
            </a:r>
          </a:p>
          <a:p>
            <a:endParaRPr lang="pt-PT" sz="1800" dirty="0" smtClean="0"/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A CONFERÊNCIA DE PAZ INICIA-SE EM JAN. DE 1919</a:t>
            </a:r>
          </a:p>
          <a:p>
            <a:endParaRPr lang="pt-PT" sz="1800" dirty="0" smtClean="0"/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MAS APENAS ESTAVAM OS VENCEDORES…</a:t>
            </a:r>
          </a:p>
          <a:p>
            <a:endParaRPr lang="pt-PT" sz="1800" dirty="0" smtClean="0"/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DESTACARAM-SE OS REPRESENTANTES DAS GRANDES POTÊNCIAS:</a:t>
            </a:r>
            <a:endParaRPr lang="pt-PT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1800" dirty="0" smtClean="0"/>
              <a:t>O 1º MINISTRO FRANCÊS – GEORGE CLEMENCEAU</a:t>
            </a:r>
            <a:endParaRPr lang="pt-PT" sz="1800" dirty="0"/>
          </a:p>
        </p:txBody>
      </p:sp>
      <p:pic>
        <p:nvPicPr>
          <p:cNvPr id="2050" name="Picture 2" descr="C:\Documents and Settings\Odilia Maria\Os meus documentos\Clemenceau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3505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1800" dirty="0" smtClean="0"/>
              <a:t>O 1º MINISTRO DO REINO UNIDO – DAVID LLOYD GEORGE</a:t>
            </a:r>
            <a:endParaRPr lang="pt-PT" sz="1800" dirty="0"/>
          </a:p>
        </p:txBody>
      </p:sp>
      <p:pic>
        <p:nvPicPr>
          <p:cNvPr id="3074" name="Picture 2" descr="C:\Documents and Settings\Odilia Maria\Os meus documentos\lloyd-geo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36576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1800" dirty="0" smtClean="0"/>
              <a:t>O PRESIDENTE DOS EUA – THOMAS WOODROW WILSON</a:t>
            </a:r>
            <a:endParaRPr lang="pt-PT" sz="1800" dirty="0"/>
          </a:p>
        </p:txBody>
      </p:sp>
      <p:pic>
        <p:nvPicPr>
          <p:cNvPr id="4098" name="Picture 2" descr="C:\Documents and Settings\Odilia Maria\Os meus documentos\president_woodrow_wilson_p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0762" y="1481138"/>
            <a:ext cx="394247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PT" sz="1800" dirty="0" smtClean="0"/>
              <a:t>WILSON APRESENTARA AO CONGRESSO UM DOCUMENTO COM 14 PONTOS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PRINCÍPIOS-BASE:</a:t>
            </a:r>
          </a:p>
          <a:p>
            <a:endParaRPr lang="pt-PT" sz="1800" dirty="0" smtClean="0"/>
          </a:p>
          <a:p>
            <a:pPr algn="ctr">
              <a:buNone/>
            </a:pPr>
            <a:r>
              <a:rPr lang="pt-PT" sz="1800" dirty="0" smtClean="0"/>
              <a:t>TRANSPARÊNCIA</a:t>
            </a:r>
          </a:p>
          <a:p>
            <a:pPr algn="ctr">
              <a:buNone/>
            </a:pPr>
            <a:endParaRPr lang="pt-PT" sz="1800" dirty="0" smtClean="0"/>
          </a:p>
          <a:p>
            <a:pPr algn="ctr">
              <a:buNone/>
            </a:pPr>
            <a:r>
              <a:rPr lang="pt-PT" sz="1800" dirty="0" smtClean="0"/>
              <a:t>LIVRE-CÂMBIO</a:t>
            </a:r>
          </a:p>
          <a:p>
            <a:pPr algn="ctr">
              <a:buNone/>
            </a:pPr>
            <a:endParaRPr lang="pt-PT" sz="1800" dirty="0" smtClean="0"/>
          </a:p>
          <a:p>
            <a:pPr algn="ctr">
              <a:buNone/>
            </a:pPr>
            <a:r>
              <a:rPr lang="pt-PT" sz="1800" dirty="0" smtClean="0"/>
              <a:t>REDUÇÃO DOS ARMAMENTOS</a:t>
            </a:r>
          </a:p>
          <a:p>
            <a:pPr algn="ctr">
              <a:buNone/>
            </a:pPr>
            <a:endParaRPr lang="pt-PT" sz="1800" dirty="0" smtClean="0"/>
          </a:p>
          <a:p>
            <a:pPr algn="ctr">
              <a:buNone/>
            </a:pPr>
            <a:r>
              <a:rPr lang="pt-PT" sz="1800" dirty="0" smtClean="0"/>
              <a:t>PRINCÍPIO DAS NACIONALIDADES</a:t>
            </a:r>
          </a:p>
          <a:p>
            <a:pPr algn="ctr">
              <a:buNone/>
            </a:pPr>
            <a:endParaRPr lang="pt-PT" sz="1800" dirty="0" smtClean="0"/>
          </a:p>
          <a:p>
            <a:pPr algn="ctr">
              <a:buNone/>
            </a:pPr>
            <a:r>
              <a:rPr lang="pt-PT" sz="1800" dirty="0" smtClean="0"/>
              <a:t>CRIAÇÃO DE UM ORGANISMO SUPRANACIONAL</a:t>
            </a:r>
          </a:p>
          <a:p>
            <a:endParaRPr lang="pt-PT" sz="1800" dirty="0" smtClean="0"/>
          </a:p>
          <a:p>
            <a:pPr algn="ctr">
              <a:buNone/>
            </a:pPr>
            <a:endParaRPr lang="pt-PT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1800" dirty="0" smtClean="0"/>
              <a:t>BASE DAS NEGOCIAÇÕES – OS 14 PONTOS</a:t>
            </a: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e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PT" sz="1800" b="1" dirty="0" smtClean="0"/>
              <a:t>VERSALHES – ALEMANHA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SAINT-GERMAIN-EN-LAYE - ÁUSTRIA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TRIANON - HUNGRIA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NEUILLY - BULGÁRIA</a:t>
            </a:r>
          </a:p>
          <a:p>
            <a:pPr>
              <a:buNone/>
            </a:pPr>
            <a:endParaRPr lang="pt-PT" sz="1800" dirty="0" smtClean="0"/>
          </a:p>
          <a:p>
            <a:r>
              <a:rPr lang="pt-PT" sz="1800" dirty="0" smtClean="0"/>
              <a:t>SÈVRES – IMPÉRIO TURCO</a:t>
            </a:r>
            <a:endParaRPr lang="pt-PT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1800" dirty="0" smtClean="0"/>
              <a:t>OS ACORDOS DE PAZ – JUNHO DE 1919</a:t>
            </a:r>
            <a:br>
              <a:rPr lang="pt-PT" sz="1800" dirty="0" smtClean="0"/>
            </a:br>
            <a:r>
              <a:rPr lang="pt-PT" sz="1800" dirty="0" smtClean="0"/>
              <a:t>(ACORDOS SEPARADOS)</a:t>
            </a:r>
            <a:endParaRPr lang="pt-PT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1800" dirty="0" smtClean="0"/>
              <a:t>GEOGRAFIA POLÍTICA DA EUROPA APÓS A 1ºG.G.</a:t>
            </a:r>
            <a:endParaRPr lang="pt-PT" sz="1800" dirty="0"/>
          </a:p>
        </p:txBody>
      </p:sp>
      <p:pic>
        <p:nvPicPr>
          <p:cNvPr id="5122" name="Picture 2" descr="C:\Documents and Settings\Odilia Maria\Os meus documentos\untitled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658144"/>
            <a:ext cx="6096000" cy="41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PT" sz="2000" dirty="0" smtClean="0"/>
              <a:t>COMPARANDO COM A EUROPA EM 1914</a:t>
            </a:r>
            <a:endParaRPr lang="pt-PT" sz="2000" dirty="0"/>
          </a:p>
        </p:txBody>
      </p:sp>
      <p:pic>
        <p:nvPicPr>
          <p:cNvPr id="4" name="Picture 2" descr="C:\Documents and Settings\Odilia Maria\Os meus documentos\europa19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5562" y="1481138"/>
            <a:ext cx="6632875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fluência">
  <a:themeElements>
    <a:clrScheme name="Confluê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fluê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fluê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</TotalTime>
  <Words>319</Words>
  <Application>Microsoft Office PowerPoint</Application>
  <PresentationFormat>Apresentação no Ecrã (4:3)</PresentationFormat>
  <Paragraphs>102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14" baseType="lpstr">
      <vt:lpstr>Confluência</vt:lpstr>
      <vt:lpstr>NOVO EQUILÍBRIO GLOBAL APÓS A 1ªG.G.</vt:lpstr>
      <vt:lpstr>Diapositivo 2</vt:lpstr>
      <vt:lpstr>O 1º MINISTRO FRANCÊS – GEORGE CLEMENCEAU</vt:lpstr>
      <vt:lpstr>O 1º MINISTRO DO REINO UNIDO – DAVID LLOYD GEORGE</vt:lpstr>
      <vt:lpstr>O PRESIDENTE DOS EUA – THOMAS WOODROW WILSON</vt:lpstr>
      <vt:lpstr>BASE DAS NEGOCIAÇÕES – OS 14 PONTOS</vt:lpstr>
      <vt:lpstr>OS ACORDOS DE PAZ – JUNHO DE 1919 (ACORDOS SEPARADOS)</vt:lpstr>
      <vt:lpstr>GEOGRAFIA POLÍTICA DA EUROPA APÓS A 1ºG.G.</vt:lpstr>
      <vt:lpstr>COMPARANDO COM A EUROPA EM 1914</vt:lpstr>
      <vt:lpstr>Diapositivo 10</vt:lpstr>
      <vt:lpstr>MANDATOS – ARTIGO 22 DO PACTO</vt:lpstr>
      <vt:lpstr>A GRANDE PERDEDORA – A ALEMANHA</vt:lpstr>
      <vt:lpstr>Diapositivo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 EQUILÍBRIO GLOBAL APÓS A 1ªG.G.</dc:title>
  <cp:lastModifiedBy>Odilia</cp:lastModifiedBy>
  <cp:revision>12</cp:revision>
  <dcterms:modified xsi:type="dcterms:W3CDTF">2011-09-11T11:09:08Z</dcterms:modified>
</cp:coreProperties>
</file>